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68" r:id="rId12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>
          <p15:clr>
            <a:srgbClr val="A4A3A4"/>
          </p15:clr>
        </p15:guide>
        <p15:guide id="2" pos="49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152" d="100"/>
          <a:sy n="152" d="100"/>
        </p:scale>
        <p:origin x="480" y="132"/>
      </p:cViewPr>
      <p:guideLst>
        <p:guide orient="horz" pos="3026"/>
        <p:guide pos="49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100C-F007-48AA-A9A2-9270AED36AD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C99AB-AC66-4087-9020-B34235B5C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1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779912" y="1383619"/>
            <a:ext cx="4896544" cy="131672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latin typeface="Trebuchet MS" pitchFamily="34" charset="0"/>
              </a:defRPr>
            </a:lvl1pPr>
          </a:lstStyle>
          <a:p>
            <a:r>
              <a:rPr lang="fi-FI" dirty="0" smtClean="0"/>
              <a:t>HUOM! Tämä mallipohja on 16:9 suhteella. Jos tulostat esityksen valitse Tulosta-toiminnon Koko sivun diat –rivin vaihtoehdoista ”Sovita paperikokoon” </a:t>
            </a:r>
            <a:br>
              <a:rPr lang="fi-FI" dirty="0" smtClean="0"/>
            </a:br>
            <a:r>
              <a:rPr lang="fi-FI" dirty="0" smtClean="0"/>
              <a:t>Lisää otsikko napsauttamalla.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803595" y="2931790"/>
            <a:ext cx="4752528" cy="131445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403176" cy="273844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FB1E76B-9B0C-4E2F-94A1-EBEB8BE0BAAC}" type="datetime1">
              <a:rPr lang="fi-FI" smtClean="0"/>
              <a:t>7.2.2023</a:t>
            </a:fld>
            <a:endParaRPr lang="fi-FI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2"/>
          </p:nvPr>
        </p:nvSpPr>
        <p:spPr>
          <a:xfrm>
            <a:off x="250826" y="105300"/>
            <a:ext cx="3241675" cy="41588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4500"/>
            <a:ext cx="29511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66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99592" y="1815666"/>
            <a:ext cx="7344816" cy="547502"/>
          </a:xfrm>
        </p:spPr>
        <p:txBody>
          <a:bodyPr anchor="b">
            <a:noAutofit/>
          </a:bodyPr>
          <a:lstStyle>
            <a:lvl1pPr algn="ctr">
              <a:defRPr sz="2800" b="1">
                <a:solidFill>
                  <a:srgbClr val="00A9C8"/>
                </a:solidFill>
                <a:latin typeface="Trebuchet MS" pitchFamily="34" charset="0"/>
              </a:defRPr>
            </a:lvl1pPr>
          </a:lstStyle>
          <a:p>
            <a:r>
              <a:rPr lang="fi-FI" dirty="0" smtClean="0"/>
              <a:t>Yhteydenottotiedot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31" y="2499742"/>
            <a:ext cx="224313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19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79912" y="1383619"/>
            <a:ext cx="4896544" cy="1316720"/>
          </a:xfrm>
        </p:spPr>
        <p:txBody>
          <a:bodyPr>
            <a:normAutofit/>
          </a:bodyPr>
          <a:lstStyle>
            <a:lvl1pPr algn="l">
              <a:defRPr sz="3800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779912" y="2914650"/>
            <a:ext cx="4752528" cy="131445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187624" y="4767263"/>
            <a:ext cx="1403176" cy="273844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FB1E76B-9B0C-4E2F-94A1-EBEB8BE0BAAC}" type="datetime1">
              <a:rPr lang="fi-FI" smtClean="0"/>
              <a:t>7.2.2023</a:t>
            </a:fld>
            <a:endParaRPr lang="fi-FI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2"/>
          </p:nvPr>
        </p:nvSpPr>
        <p:spPr>
          <a:xfrm>
            <a:off x="250826" y="105300"/>
            <a:ext cx="3241675" cy="41588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44" y="339502"/>
            <a:ext cx="2146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08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000"/>
            <a:ext cx="1442466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187624" y="4677984"/>
            <a:ext cx="936104" cy="273844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D5F3403C-A088-4A41-B510-26B530C80947}" type="datetime1">
              <a:rPr lang="fi-FI" smtClean="0"/>
              <a:t>7.2.2023</a:t>
            </a:fld>
            <a:endParaRPr lang="fi-FI" dirty="0"/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31990"/>
            <a:ext cx="9382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42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000"/>
            <a:ext cx="1442466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187624" y="4677984"/>
            <a:ext cx="1403176" cy="273844"/>
          </a:xfrm>
        </p:spPr>
        <p:txBody>
          <a:bodyPr/>
          <a:lstStyle/>
          <a:p>
            <a:fld id="{414A4EEF-7050-4EC1-8972-085DDC0D7C02}" type="datetime1">
              <a:rPr lang="fi-FI" smtClean="0"/>
              <a:t>7.2.2023</a:t>
            </a:fld>
            <a:endParaRPr lang="fi-FI"/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65675"/>
            <a:ext cx="938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70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000"/>
            <a:ext cx="1442466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3800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>
                <a:latin typeface="Trebuchet MS" pitchFamily="34" charset="0"/>
              </a:defRPr>
            </a:lvl1pPr>
            <a:lvl2pPr>
              <a:defRPr sz="18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200">
                <a:latin typeface="Trebuchet MS" pitchFamily="34" charset="0"/>
              </a:defRPr>
            </a:lvl4pPr>
            <a:lvl5pPr>
              <a:defRPr sz="12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005577"/>
            <a:ext cx="4041775" cy="6255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400">
                <a:latin typeface="Trebuchet MS" pitchFamily="34" charset="0"/>
              </a:defRPr>
            </a:lvl3pPr>
            <a:lvl4pPr>
              <a:defRPr sz="1200">
                <a:latin typeface="Trebuchet MS" pitchFamily="34" charset="0"/>
              </a:defRPr>
            </a:lvl4pPr>
            <a:lvl5pPr>
              <a:defRPr sz="12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1187624" y="4677984"/>
            <a:ext cx="1403176" cy="273844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171754C1-A39C-4D80-8F0A-9DB5A429629C}" type="datetime1">
              <a:rPr lang="fi-FI" smtClean="0"/>
              <a:t>7.2.2023</a:t>
            </a:fld>
            <a:endParaRPr lang="fi-FI"/>
          </a:p>
        </p:txBody>
      </p:sp>
      <p:sp>
        <p:nvSpPr>
          <p:cNvPr id="12" name="Tekstin paikkamerkki 4"/>
          <p:cNvSpPr>
            <a:spLocks noGrp="1"/>
          </p:cNvSpPr>
          <p:nvPr>
            <p:ph type="body" sz="quarter" idx="12"/>
          </p:nvPr>
        </p:nvSpPr>
        <p:spPr>
          <a:xfrm>
            <a:off x="457653" y="989248"/>
            <a:ext cx="4041775" cy="6255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55980"/>
            <a:ext cx="938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90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000"/>
            <a:ext cx="1442466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1187624" y="4677984"/>
            <a:ext cx="1403176" cy="273844"/>
          </a:xfrm>
        </p:spPr>
        <p:txBody>
          <a:bodyPr/>
          <a:lstStyle/>
          <a:p>
            <a:fld id="{B7AD8840-3DBC-4C71-9E88-A3193DD560A1}" type="datetime1">
              <a:rPr lang="fi-FI" smtClean="0"/>
              <a:t>7.2.2023</a:t>
            </a:fld>
            <a:endParaRPr lang="fi-FI"/>
          </a:p>
        </p:txBody>
      </p:sp>
      <p:pic>
        <p:nvPicPr>
          <p:cNvPr id="717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21931"/>
            <a:ext cx="938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18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000"/>
            <a:ext cx="1442466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187624" y="4677984"/>
            <a:ext cx="1403176" cy="273844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ADACF139-C1B5-4116-966C-E9F7C5177EE3}" type="datetime1">
              <a:rPr lang="fi-FI" smtClean="0"/>
              <a:t>7.2.2023</a:t>
            </a:fld>
            <a:endParaRPr lang="fi-FI"/>
          </a:p>
        </p:txBody>
      </p:sp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55980"/>
            <a:ext cx="938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59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000"/>
            <a:ext cx="1442466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1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Trebuchet M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188000" y="4677984"/>
            <a:ext cx="1331168" cy="273844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B51A60F-DF29-40F2-B01E-3109B5D089BA}" type="datetime1">
              <a:rPr lang="fi-FI" smtClean="0"/>
              <a:t>7.2.2023</a:t>
            </a:fld>
            <a:endParaRPr lang="fi-FI"/>
          </a:p>
        </p:txBody>
      </p:sp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75517"/>
            <a:ext cx="938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72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000"/>
            <a:ext cx="1442466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188000" y="4677984"/>
            <a:ext cx="1259160" cy="273844"/>
          </a:xfrm>
        </p:spPr>
        <p:txBody>
          <a:bodyPr/>
          <a:lstStyle/>
          <a:p>
            <a:fld id="{951C8D23-0FA8-4607-99FC-8181B65177ED}" type="datetime1">
              <a:rPr lang="fi-FI" smtClean="0"/>
              <a:t>7.2.2023</a:t>
            </a:fld>
            <a:endParaRPr lang="fi-FI"/>
          </a:p>
        </p:txBody>
      </p:sp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83038"/>
            <a:ext cx="9445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17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87624" y="4767263"/>
            <a:ext cx="14031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7C57CE1B-760B-4721-9043-C687CDB67993}" type="datetime1">
              <a:rPr lang="fi-FI" smtClean="0"/>
              <a:t>7.2.2023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358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71600" y="1419622"/>
            <a:ext cx="7488832" cy="1316720"/>
          </a:xfrm>
        </p:spPr>
        <p:txBody>
          <a:bodyPr/>
          <a:lstStyle/>
          <a:p>
            <a:pPr algn="ctr"/>
            <a:r>
              <a:rPr lang="fi-FI" sz="4400" dirty="0">
                <a:solidFill>
                  <a:schemeClr val="accent5"/>
                </a:solidFill>
              </a:rPr>
              <a:t>Terveyskeskusvastaanoton </a:t>
            </a:r>
            <a:r>
              <a:rPr lang="fi-FI" sz="4400" dirty="0" smtClean="0">
                <a:solidFill>
                  <a:schemeClr val="accent5"/>
                </a:solidFill>
              </a:rPr>
              <a:t/>
            </a:r>
            <a:br>
              <a:rPr lang="fi-FI" sz="4400" dirty="0" smtClean="0">
                <a:solidFill>
                  <a:schemeClr val="accent5"/>
                </a:solidFill>
              </a:rPr>
            </a:br>
            <a:r>
              <a:rPr lang="fi-FI" sz="4400" dirty="0" smtClean="0">
                <a:solidFill>
                  <a:schemeClr val="accent5"/>
                </a:solidFill>
              </a:rPr>
              <a:t>infektioiden </a:t>
            </a:r>
            <a:r>
              <a:rPr lang="fi-FI" sz="4400" dirty="0">
                <a:solidFill>
                  <a:schemeClr val="accent5"/>
                </a:solidFill>
              </a:rPr>
              <a:t>torjunta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63941" y="3363838"/>
            <a:ext cx="7296491" cy="1314450"/>
          </a:xfrm>
        </p:spPr>
        <p:txBody>
          <a:bodyPr>
            <a:normAutofit fontScale="55000" lnSpcReduction="20000"/>
          </a:bodyPr>
          <a:lstStyle/>
          <a:p>
            <a:r>
              <a:rPr lang="fi-FI" dirty="0"/>
              <a:t>Terveyskeskusten ja </a:t>
            </a:r>
            <a:r>
              <a:rPr lang="fi-FI" dirty="0" err="1"/>
              <a:t>OYSin</a:t>
            </a:r>
            <a:r>
              <a:rPr lang="fi-FI" dirty="0"/>
              <a:t> infektioyhdyshenkilöiden koulutuspäivä	</a:t>
            </a:r>
          </a:p>
          <a:p>
            <a:r>
              <a:rPr lang="fi-FI" dirty="0"/>
              <a:t>Keskiviikko 8.2.2023 klo 8.30–15.30</a:t>
            </a:r>
          </a:p>
          <a:p>
            <a:r>
              <a:rPr lang="fi-FI" dirty="0"/>
              <a:t>OYS luentosali 10 + </a:t>
            </a:r>
            <a:r>
              <a:rPr lang="fi-FI" dirty="0" err="1"/>
              <a:t>Teams</a:t>
            </a:r>
            <a:r>
              <a:rPr lang="fi-FI" dirty="0"/>
              <a:t>-etälähetys</a:t>
            </a:r>
          </a:p>
          <a:p>
            <a:r>
              <a:rPr lang="fi-FI" dirty="0"/>
              <a:t>hygieniahoitajat Raija Järvinen ja Sirpa Ukkola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66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5"/>
                </a:solidFill>
              </a:rPr>
              <a:t>Pisto-ja viiltovahinkojen torjunta</a:t>
            </a:r>
            <a:endParaRPr lang="fi-FI" b="1" dirty="0">
              <a:solidFill>
                <a:schemeClr val="accent5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275606"/>
            <a:ext cx="8541327" cy="3263504"/>
          </a:xfrm>
        </p:spPr>
        <p:txBody>
          <a:bodyPr>
            <a:normAutofit fontScale="70000" lnSpcReduction="20000"/>
          </a:bodyPr>
          <a:lstStyle/>
          <a:p>
            <a:r>
              <a:rPr lang="fi-FI" dirty="0" smtClean="0"/>
              <a:t>Käytä turvavälineitä</a:t>
            </a:r>
          </a:p>
          <a:p>
            <a:r>
              <a:rPr lang="fi-FI" dirty="0" smtClean="0"/>
              <a:t>Riskijäteastiat </a:t>
            </a:r>
            <a:r>
              <a:rPr lang="fi-FI" dirty="0"/>
              <a:t>lähellä toimenpidealuetta</a:t>
            </a:r>
          </a:p>
          <a:p>
            <a:r>
              <a:rPr lang="fi-FI" dirty="0" smtClean="0"/>
              <a:t>Laita </a:t>
            </a:r>
            <a:r>
              <a:rPr lang="fi-FI" dirty="0"/>
              <a:t>pistävät ja viiltävät neulat ja välineet </a:t>
            </a:r>
            <a:r>
              <a:rPr lang="fi-FI" dirty="0" err="1" smtClean="0"/>
              <a:t>hylsyttämättä</a:t>
            </a:r>
            <a:r>
              <a:rPr lang="fi-FI" dirty="0"/>
              <a:t> </a:t>
            </a:r>
            <a:r>
              <a:rPr lang="fi-FI" dirty="0" smtClean="0"/>
              <a:t>riskijäteastiaan</a:t>
            </a:r>
            <a:endParaRPr lang="fi-FI" dirty="0"/>
          </a:p>
          <a:p>
            <a:r>
              <a:rPr lang="fi-FI" dirty="0"/>
              <a:t>Riskijäteastiat </a:t>
            </a:r>
            <a:r>
              <a:rPr lang="fi-FI" dirty="0" smtClean="0"/>
              <a:t>täytetään </a:t>
            </a:r>
            <a:r>
              <a:rPr lang="fi-FI" dirty="0"/>
              <a:t>astiassa merkittyyn täyttörajaan saakka</a:t>
            </a:r>
          </a:p>
          <a:p>
            <a:r>
              <a:rPr lang="fi-FI" dirty="0" smtClean="0"/>
              <a:t>Toimenpiteissä teräviä </a:t>
            </a:r>
            <a:r>
              <a:rPr lang="fi-FI" dirty="0"/>
              <a:t>instrumentteja ei </a:t>
            </a:r>
            <a:r>
              <a:rPr lang="fi-FI" dirty="0" smtClean="0"/>
              <a:t>ojenneta suoraan </a:t>
            </a:r>
            <a:r>
              <a:rPr lang="fi-FI" dirty="0"/>
              <a:t>toiselle henkilölle kädestä käteen, vaan käytetään aina esimerkiksi kaarimaljaa tai </a:t>
            </a:r>
            <a:r>
              <a:rPr lang="fi-FI" dirty="0" smtClean="0"/>
              <a:t>välilaskupöytää</a:t>
            </a:r>
            <a:endParaRPr lang="fi-FI" dirty="0"/>
          </a:p>
          <a:p>
            <a:r>
              <a:rPr lang="fi-FI" dirty="0"/>
              <a:t>Käytetyt ompeluneulat kerätään toimenpiteen aikana neulamagneettiin tai </a:t>
            </a:r>
            <a:r>
              <a:rPr lang="fi-FI" dirty="0" smtClean="0"/>
              <a:t>riskijäteastiaan </a:t>
            </a:r>
            <a:endParaRPr lang="fi-FI" dirty="0"/>
          </a:p>
          <a:p>
            <a:r>
              <a:rPr lang="fi-FI" dirty="0"/>
              <a:t>Käsittele teräviä välineitä aina </a:t>
            </a:r>
            <a:r>
              <a:rPr lang="fi-FI" dirty="0" smtClean="0"/>
              <a:t>katsekontaktissa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35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5"/>
                </a:solidFill>
              </a:rPr>
              <a:t>Vastaanottotoiminnan haasteita</a:t>
            </a:r>
            <a:endParaRPr lang="fi-FI" b="1" dirty="0">
              <a:solidFill>
                <a:schemeClr val="accent5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Lääkärit usein koulutusvaiheessa, kun työskentelevät </a:t>
            </a:r>
            <a:r>
              <a:rPr lang="fi-FI" dirty="0" err="1" smtClean="0"/>
              <a:t>tk:ssa</a:t>
            </a:r>
            <a:r>
              <a:rPr lang="fi-FI" dirty="0" smtClean="0"/>
              <a:t> </a:t>
            </a:r>
            <a:r>
              <a:rPr lang="fi-FI" dirty="0" smtClean="0">
                <a:sym typeface="Wingdings" panose="05000000000000000000" pitchFamily="2" charset="2"/>
              </a:rPr>
              <a:t> suuri vaihtuvuus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Kirjalliset ohjeistukset puuttuvat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Ei </a:t>
            </a:r>
            <a:r>
              <a:rPr lang="fi-FI" dirty="0">
                <a:sym typeface="Wingdings" panose="05000000000000000000" pitchFamily="2" charset="2"/>
              </a:rPr>
              <a:t>ole yhtenäistä </a:t>
            </a:r>
            <a:r>
              <a:rPr lang="fi-FI" dirty="0" smtClean="0">
                <a:sym typeface="Wingdings" panose="05000000000000000000" pitchFamily="2" charset="2"/>
              </a:rPr>
              <a:t>toimintatapaa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Perehdytyksen taso vaihtelee</a:t>
            </a:r>
            <a:endParaRPr lang="fi-FI" dirty="0">
              <a:sym typeface="Wingdings" panose="05000000000000000000" pitchFamily="2" charset="2"/>
            </a:endParaRPr>
          </a:p>
          <a:p>
            <a:endParaRPr lang="fi-FI" dirty="0" smtClean="0">
              <a:sym typeface="Wingdings" panose="05000000000000000000" pitchFamily="2" charset="2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908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5"/>
                </a:solidFill>
              </a:rPr>
              <a:t>Tavanomaiset varotoimet</a:t>
            </a:r>
            <a:endParaRPr lang="fi-FI" b="1" dirty="0">
              <a:solidFill>
                <a:schemeClr val="accent5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Käsihygienia toteutuminen</a:t>
            </a:r>
          </a:p>
          <a:p>
            <a:r>
              <a:rPr lang="fi-FI" dirty="0" smtClean="0"/>
              <a:t>Suojainten käyttö</a:t>
            </a:r>
          </a:p>
          <a:p>
            <a:r>
              <a:rPr lang="fi-FI" dirty="0" smtClean="0"/>
              <a:t>Hoitoympäristön vaatimukset</a:t>
            </a:r>
          </a:p>
          <a:p>
            <a:r>
              <a:rPr lang="fi-FI" dirty="0" smtClean="0"/>
              <a:t>Hoito- ja tutkimusvälineet</a:t>
            </a:r>
          </a:p>
          <a:p>
            <a:r>
              <a:rPr lang="fi-FI" dirty="0" smtClean="0"/>
              <a:t>Pisto- ja viiltovahinkojen torjunta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Potilasturvallisuus ja työturvallisuus pääsevät toteutumaan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5261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365" y="195420"/>
            <a:ext cx="7886700" cy="994172"/>
          </a:xfrm>
        </p:spPr>
        <p:txBody>
          <a:bodyPr/>
          <a:lstStyle/>
          <a:p>
            <a:r>
              <a:rPr lang="fi-FI" b="1" dirty="0" smtClean="0">
                <a:solidFill>
                  <a:schemeClr val="accent5"/>
                </a:solidFill>
              </a:rPr>
              <a:t>Käsihygieniaa</a:t>
            </a:r>
            <a:endParaRPr lang="fi-FI" b="1" dirty="0">
              <a:solidFill>
                <a:schemeClr val="accent5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0131" y="1563638"/>
            <a:ext cx="8237167" cy="3263504"/>
          </a:xfrm>
        </p:spPr>
        <p:txBody>
          <a:bodyPr>
            <a:normAutofit/>
          </a:bodyPr>
          <a:lstStyle/>
          <a:p>
            <a:r>
              <a:rPr lang="fi-FI" dirty="0"/>
              <a:t>Koruttomat kädet, hihat </a:t>
            </a:r>
            <a:r>
              <a:rPr lang="fi-FI" dirty="0" smtClean="0"/>
              <a:t>ja kynnet lyhyet, ei kynsilakkaa</a:t>
            </a:r>
          </a:p>
          <a:p>
            <a:r>
              <a:rPr lang="fi-FI" dirty="0" smtClean="0"/>
              <a:t>Käsien desinfektio ensisijainen</a:t>
            </a:r>
          </a:p>
          <a:p>
            <a:r>
              <a:rPr lang="fi-FI" dirty="0" smtClean="0"/>
              <a:t>Kädet pestään saippuavedellä, kun näkyvästi likaiset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1470"/>
            <a:ext cx="1419255" cy="14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36893" y="476544"/>
            <a:ext cx="4104456" cy="691586"/>
          </a:xfrm>
        </p:spPr>
        <p:txBody>
          <a:bodyPr>
            <a:normAutofit/>
          </a:bodyPr>
          <a:lstStyle/>
          <a:p>
            <a:r>
              <a:rPr lang="fi-FI" sz="3300" b="1" dirty="0">
                <a:solidFill>
                  <a:schemeClr val="accent5"/>
                </a:solidFill>
              </a:rPr>
              <a:t>Käsien desinfektio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962" y="1203598"/>
            <a:ext cx="6172200" cy="358904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026" name="Picture 2" descr="O:\Käsien desinfekti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/>
          <a:stretch/>
        </p:blipFill>
        <p:spPr bwMode="auto">
          <a:xfrm>
            <a:off x="114962" y="72368"/>
            <a:ext cx="4889086" cy="254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/>
          <a:srcRect l="3684" r="5395" b="4213"/>
          <a:stretch/>
        </p:blipFill>
        <p:spPr>
          <a:xfrm>
            <a:off x="3419872" y="2479133"/>
            <a:ext cx="5639598" cy="26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5"/>
                </a:solidFill>
              </a:rPr>
              <a:t>Suojakäsineiden käyttö</a:t>
            </a:r>
            <a:endParaRPr lang="fi-FI" b="1" dirty="0">
              <a:solidFill>
                <a:schemeClr val="accent5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200151"/>
            <a:ext cx="5688632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Koskettaessa </a:t>
            </a:r>
            <a:r>
              <a:rPr lang="fi-FI" dirty="0"/>
              <a:t>limakalvoja, kosteita ihoalueita (kainalo, </a:t>
            </a:r>
            <a:r>
              <a:rPr lang="fi-FI" dirty="0" smtClean="0"/>
              <a:t>nivuset), rikkinäistä </a:t>
            </a:r>
            <a:r>
              <a:rPr lang="fi-FI" dirty="0"/>
              <a:t>ihoa, verta tai </a:t>
            </a:r>
            <a:r>
              <a:rPr lang="fi-FI" dirty="0" smtClean="0"/>
              <a:t>eritteitä </a:t>
            </a:r>
          </a:p>
          <a:p>
            <a:r>
              <a:rPr lang="fi-FI" dirty="0" smtClean="0"/>
              <a:t>Haavojen </a:t>
            </a:r>
            <a:r>
              <a:rPr lang="fi-FI" dirty="0"/>
              <a:t>hoidon </a:t>
            </a:r>
            <a:r>
              <a:rPr lang="fi-FI" dirty="0" smtClean="0"/>
              <a:t>yhteydessä </a:t>
            </a:r>
          </a:p>
          <a:p>
            <a:r>
              <a:rPr lang="fi-FI" dirty="0" smtClean="0"/>
              <a:t>Potilaita </a:t>
            </a:r>
            <a:r>
              <a:rPr lang="fi-FI" dirty="0"/>
              <a:t>kanyloitaessa, injektioita annettaessa ja verinäytteitä </a:t>
            </a:r>
            <a:r>
              <a:rPr lang="fi-FI" dirty="0" smtClean="0"/>
              <a:t>otettaessa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315047"/>
            <a:ext cx="2458616" cy="327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4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chemeClr val="accent5"/>
                </a:solidFill>
              </a:rPr>
              <a:t>Muut suojaimet:</a:t>
            </a:r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Kertakäyttöinen suojatakki tai </a:t>
            </a:r>
            <a:r>
              <a:rPr lang="fi-FI" dirty="0" smtClean="0"/>
              <a:t>–esiliina, suu-nenäsuojus, silmäsuojus/visiirimaski</a:t>
            </a:r>
            <a:r>
              <a:rPr lang="fi-FI" dirty="0"/>
              <a:t>/ </a:t>
            </a:r>
            <a:r>
              <a:rPr lang="fi-FI" dirty="0" smtClean="0"/>
              <a:t>kokokasvovisiiri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Jos </a:t>
            </a:r>
            <a:r>
              <a:rPr lang="fi-FI" dirty="0"/>
              <a:t>vaara roiskeista. Omat silmälasit eivät ole riittävä suoja.</a:t>
            </a:r>
          </a:p>
        </p:txBody>
      </p:sp>
    </p:spTree>
    <p:extLst>
      <p:ext uri="{BB962C8B-B14F-4D97-AF65-F5344CB8AC3E}">
        <p14:creationId xmlns:p14="http://schemas.microsoft.com/office/powerpoint/2010/main" val="398991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3578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chemeClr val="accent5"/>
                </a:solidFill>
              </a:rPr>
              <a:t>Vastaanottohuone, toimenpidehuone 1</a:t>
            </a:r>
            <a:endParaRPr lang="fi-FI" b="1" dirty="0">
              <a:solidFill>
                <a:schemeClr val="accent5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275606"/>
            <a:ext cx="8371658" cy="3263504"/>
          </a:xfrm>
        </p:spPr>
        <p:txBody>
          <a:bodyPr>
            <a:normAutofit fontScale="55000" lnSpcReduction="20000"/>
          </a:bodyPr>
          <a:lstStyle/>
          <a:p>
            <a:r>
              <a:rPr lang="fi-FI" sz="2900" dirty="0"/>
              <a:t>Eri huoneet eri tavalla varusteltuja riippuen toiminnasta</a:t>
            </a:r>
          </a:p>
          <a:p>
            <a:r>
              <a:rPr lang="fi-FI" sz="2900" dirty="0" smtClean="0"/>
              <a:t>Käsihuuhteiden, suojakäsineiden sijainnit ja saatavuus</a:t>
            </a:r>
          </a:p>
          <a:p>
            <a:pPr lvl="1"/>
            <a:r>
              <a:rPr lang="fi-FI" sz="2900" dirty="0" smtClean="0"/>
              <a:t>Lähellä </a:t>
            </a:r>
            <a:r>
              <a:rPr lang="fi-FI" sz="2900" dirty="0" smtClean="0"/>
              <a:t>tilaa, </a:t>
            </a:r>
            <a:r>
              <a:rPr lang="fi-FI" sz="2900" dirty="0"/>
              <a:t>missä potilasta tutkitaan ja </a:t>
            </a:r>
            <a:r>
              <a:rPr lang="fi-FI" sz="2900" dirty="0" smtClean="0"/>
              <a:t>hoidetaan </a:t>
            </a:r>
            <a:endParaRPr lang="fi-FI" sz="2900" dirty="0"/>
          </a:p>
          <a:p>
            <a:r>
              <a:rPr lang="fi-FI" sz="2900" dirty="0" smtClean="0"/>
              <a:t>Roska-astia lähellä</a:t>
            </a:r>
          </a:p>
          <a:p>
            <a:r>
              <a:rPr lang="fi-FI" sz="2900" dirty="0" smtClean="0"/>
              <a:t>Käsien </a:t>
            </a:r>
            <a:r>
              <a:rPr lang="fi-FI" sz="2900" dirty="0"/>
              <a:t>pesumahdollisuus</a:t>
            </a:r>
            <a:endParaRPr lang="fi-FI" sz="2900" dirty="0" smtClean="0"/>
          </a:p>
          <a:p>
            <a:r>
              <a:rPr lang="fi-FI" sz="2900" dirty="0" smtClean="0"/>
              <a:t>Puhtaiden ja likaisten välineiden sijoittaminen </a:t>
            </a:r>
            <a:r>
              <a:rPr lang="fi-FI" sz="2900" dirty="0" smtClean="0"/>
              <a:t>erillään ja selkeästi merkattuina</a:t>
            </a:r>
            <a:endParaRPr lang="fi-FI" sz="2900" dirty="0" smtClean="0"/>
          </a:p>
          <a:p>
            <a:r>
              <a:rPr lang="fi-FI" sz="2900" dirty="0" smtClean="0"/>
              <a:t>Välineet ja tarvikkeet säilytetään ovellisissa kaapeissa </a:t>
            </a:r>
          </a:p>
          <a:p>
            <a:pPr lvl="1"/>
            <a:r>
              <a:rPr lang="fi-FI" sz="2900" dirty="0" smtClean="0"/>
              <a:t>Läpinäkyvät kaapin ovet mahdollistavat, että näkee mitä kaapissa</a:t>
            </a:r>
          </a:p>
          <a:p>
            <a:pPr lvl="1"/>
            <a:r>
              <a:rPr lang="fi-FI" sz="2900" dirty="0" smtClean="0"/>
              <a:t>Tarvikkeet hyvin merkattu eli esim. laatikoissa ja ovissa lukee mitä sisältävät</a:t>
            </a:r>
          </a:p>
          <a:p>
            <a:endParaRPr lang="fi-FI" sz="2900" dirty="0"/>
          </a:p>
          <a:p>
            <a:r>
              <a:rPr lang="fi-FI" sz="2900" dirty="0"/>
              <a:t>Etukäteissuunnittelu ja puhtain </a:t>
            </a:r>
            <a:r>
              <a:rPr lang="fi-FI" sz="2900" dirty="0" smtClean="0"/>
              <a:t>käsin ympäristöön koskeminen, esim. tarvikkeiden kerääminen</a:t>
            </a:r>
            <a:endParaRPr lang="fi-FI" sz="2900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42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31026"/>
            <a:ext cx="8856984" cy="994172"/>
          </a:xfrm>
        </p:spPr>
        <p:txBody>
          <a:bodyPr>
            <a:normAutofit fontScale="90000"/>
          </a:bodyPr>
          <a:lstStyle/>
          <a:p>
            <a:pPr algn="l"/>
            <a:r>
              <a:rPr lang="fi-FI" b="1" dirty="0" smtClean="0">
                <a:solidFill>
                  <a:schemeClr val="accent5"/>
                </a:solidFill>
              </a:rPr>
              <a:t>Vastaanottohuone, toimenpidehuone 2</a:t>
            </a:r>
            <a:endParaRPr lang="fi-FI" b="1" dirty="0">
              <a:solidFill>
                <a:schemeClr val="accent5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099159"/>
            <a:ext cx="5040560" cy="3565241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Ympäristö puhdistettavissa:</a:t>
            </a:r>
          </a:p>
          <a:p>
            <a:pPr lvl="1"/>
            <a:r>
              <a:rPr lang="fi-FI" dirty="0"/>
              <a:t>Pinnoilla ei turhaa tavaraa</a:t>
            </a:r>
          </a:p>
          <a:p>
            <a:pPr lvl="1"/>
            <a:r>
              <a:rPr lang="fi-FI" dirty="0"/>
              <a:t>Siivousliinat käyttövalmiina ja helposti otettavissa</a:t>
            </a:r>
          </a:p>
          <a:p>
            <a:r>
              <a:rPr lang="fi-FI" dirty="0"/>
              <a:t>Eritetahran poisto</a:t>
            </a:r>
          </a:p>
          <a:p>
            <a:pPr lvl="1"/>
            <a:r>
              <a:rPr lang="fi-FI" dirty="0"/>
              <a:t>Erite imeytetään ensin paperipyyhkeeseen. Kloori 1000 ppm</a:t>
            </a:r>
            <a:r>
              <a:rPr lang="fi-FI" dirty="0" smtClean="0"/>
              <a:t>.</a:t>
            </a:r>
          </a:p>
          <a:p>
            <a:pPr lvl="1"/>
            <a:r>
              <a:rPr lang="fi-FI" dirty="0" smtClean="0"/>
              <a:t>Pienet eritetahrat, kuten veripisarat, pesevä pintadesinfektioaine, esim. </a:t>
            </a:r>
            <a:r>
              <a:rPr lang="fi-FI" dirty="0" err="1" smtClean="0"/>
              <a:t>Desiol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00" y="3003798"/>
            <a:ext cx="3648773" cy="205300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082027"/>
            <a:ext cx="2399671" cy="179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7142" y="1234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b="1" dirty="0" smtClean="0">
                <a:solidFill>
                  <a:schemeClr val="accent5"/>
                </a:solidFill>
              </a:rPr>
              <a:t>Hoito- ja tutkimusvälineet</a:t>
            </a:r>
            <a:r>
              <a:rPr lang="fi-FI" b="1" dirty="0">
                <a:solidFill>
                  <a:schemeClr val="accent5"/>
                </a:solidFill>
              </a:rPr>
              <a:t/>
            </a:r>
            <a:br>
              <a:rPr lang="fi-FI" b="1" dirty="0">
                <a:solidFill>
                  <a:schemeClr val="accent5"/>
                </a:solidFill>
              </a:rPr>
            </a:br>
            <a:endParaRPr lang="fi-FI" b="1" dirty="0">
              <a:solidFill>
                <a:schemeClr val="accent5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1648" y="1203598"/>
            <a:ext cx="8368824" cy="326350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Kaikki välineet huolletaan </a:t>
            </a:r>
            <a:r>
              <a:rPr lang="fi-FI" dirty="0" smtClean="0"/>
              <a:t>säännöllisesti</a:t>
            </a:r>
            <a:endParaRPr lang="fi-FI" dirty="0"/>
          </a:p>
          <a:p>
            <a:r>
              <a:rPr lang="fi-FI" dirty="0" smtClean="0"/>
              <a:t>Monikäyttöiset </a:t>
            </a:r>
            <a:r>
              <a:rPr lang="fi-FI" dirty="0"/>
              <a:t>välineet puhdistetaan ja desinfioidaan ensisijaisesti </a:t>
            </a:r>
            <a:r>
              <a:rPr lang="fi-FI" dirty="0" err="1"/>
              <a:t>dekossa</a:t>
            </a:r>
            <a:r>
              <a:rPr lang="fi-FI" dirty="0"/>
              <a:t>, kts. </a:t>
            </a:r>
            <a:r>
              <a:rPr lang="fi-FI" i="1" dirty="0"/>
              <a:t>Hoito-, tutkimus- ja apuvälineiden huolto </a:t>
            </a:r>
            <a:r>
              <a:rPr lang="fi-FI" dirty="0"/>
              <a:t>– ohje.</a:t>
            </a:r>
          </a:p>
          <a:p>
            <a:r>
              <a:rPr lang="fi-FI" dirty="0"/>
              <a:t>Välineiden pintojen tulee olla </a:t>
            </a:r>
            <a:r>
              <a:rPr lang="fi-FI" dirty="0" smtClean="0"/>
              <a:t>ehjät</a:t>
            </a:r>
            <a:endParaRPr lang="fi-FI" dirty="0"/>
          </a:p>
          <a:p>
            <a:r>
              <a:rPr lang="fi-FI" dirty="0" smtClean="0"/>
              <a:t>Kertakäyttötuotteita </a:t>
            </a:r>
            <a:r>
              <a:rPr lang="fi-FI" dirty="0"/>
              <a:t>ei saa käyttää </a:t>
            </a:r>
            <a:r>
              <a:rPr lang="fi-FI" dirty="0" smtClean="0"/>
              <a:t>monikäyttöisinä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08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Y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i:0#.w|oysnet\jarvinra</DisplayName>
        <AccountId>234</AccountId>
        <AccountType/>
      </UserInfo>
      <UserInfo>
        <DisplayName>i:0#.w|oysnet\ukkolasi</DisplayName>
        <AccountId>246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2023-02-07T22:00:00+00:00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Pohjois-Pohjanmaan sairaanhoitopiiri</TermName>
          <TermId xmlns="http://schemas.microsoft.com/office/infopath/2007/PartnerControls">be8cbbf1-c5fa-44e0-8d6c-f88ba4a3bcc6</TermId>
        </TermInfo>
        <TermInfo xmlns="http://schemas.microsoft.com/office/infopath/2007/PartnerControls">
          <TermName xmlns="http://schemas.microsoft.com/office/infopath/2007/PartnerControls">Ulkopuoliset</TermName>
          <TermId xmlns="http://schemas.microsoft.com/office/infopath/2007/PartnerControls">f18ec0fc-4386-4abd-866c-ed5b80932e98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14</Value>
      <Value>166</Value>
      <Value>165</Value>
      <Value>10</Value>
      <Value>42</Value>
      <Value>3</Value>
      <Value>1</Value>
    </TaxCatchAll>
    <_dlc_DocId xmlns="d3e50268-7799-48af-83c3-9a9b063078bc">MUAVRSSTWASF-92438712-420</_dlc_DocId>
    <_dlc_DocIdUrl xmlns="d3e50268-7799-48af-83c3-9a9b063078bc">
      <Url>https://internet.oysnet.ppshp.fi/dokumentit/_layouts/15/DocIdRedir.aspx?ID=MUAVRSSTWASF-92438712-420</Url>
      <Description>MUAVRSSTWASF-92438712-420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F18ADCA8-7D8B-4CC4-BD50-810688B91F5C}"/>
</file>

<file path=customXml/itemProps2.xml><?xml version="1.0" encoding="utf-8"?>
<ds:datastoreItem xmlns:ds="http://schemas.openxmlformats.org/officeDocument/2006/customXml" ds:itemID="{894BD174-2935-4B7D-909C-57CD499AEE4C}"/>
</file>

<file path=customXml/itemProps3.xml><?xml version="1.0" encoding="utf-8"?>
<ds:datastoreItem xmlns:ds="http://schemas.openxmlformats.org/officeDocument/2006/customXml" ds:itemID="{505E73F0-FE04-4E76-9F6C-ADE57CB0AA46}"/>
</file>

<file path=customXml/itemProps4.xml><?xml version="1.0" encoding="utf-8"?>
<ds:datastoreItem xmlns:ds="http://schemas.openxmlformats.org/officeDocument/2006/customXml" ds:itemID="{D6F05E0C-6B07-4878-A42E-4DBB709D4030}"/>
</file>

<file path=customXml/itemProps5.xml><?xml version="1.0" encoding="utf-8"?>
<ds:datastoreItem xmlns:ds="http://schemas.openxmlformats.org/officeDocument/2006/customXml" ds:itemID="{21D8CED0-0349-4A83-A6A5-4C6CA7D4250F}"/>
</file>

<file path=docProps/app.xml><?xml version="1.0" encoding="utf-8"?>
<Properties xmlns="http://schemas.openxmlformats.org/officeDocument/2006/extended-properties" xmlns:vt="http://schemas.openxmlformats.org/officeDocument/2006/docPropsVTypes">
  <Template>OYS Laaja</Template>
  <TotalTime>197</TotalTime>
  <Words>354</Words>
  <Application>Microsoft Office PowerPoint</Application>
  <PresentationFormat>Näytössä katseltava esitys (16:9)</PresentationFormat>
  <Paragraphs>66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OYS</vt:lpstr>
      <vt:lpstr>Terveyskeskusvastaanoton  infektioiden torjunta</vt:lpstr>
      <vt:lpstr>Tavanomaiset varotoimet</vt:lpstr>
      <vt:lpstr>Käsihygieniaa</vt:lpstr>
      <vt:lpstr>Käsien desinfektio</vt:lpstr>
      <vt:lpstr>Suojakäsineiden käyttö</vt:lpstr>
      <vt:lpstr>Muut suojaimet: </vt:lpstr>
      <vt:lpstr>Vastaanottohuone, toimenpidehuone 1</vt:lpstr>
      <vt:lpstr>Vastaanottohuone, toimenpidehuone 2</vt:lpstr>
      <vt:lpstr> Hoito- ja tutkimusvälineet </vt:lpstr>
      <vt:lpstr>Pisto-ja viiltovahinkojen torjunta</vt:lpstr>
      <vt:lpstr>Vastaanottotoiminnan haasteita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Terveyskeskusvastaanoton  infektioiden torjunta 8.2.2023</dc:title>
  <dc:creator>Järvinen Raija</dc:creator>
  <cp:keywords/>
  <cp:lastModifiedBy>Järvinen Raija</cp:lastModifiedBy>
  <cp:revision>9</cp:revision>
  <dcterms:created xsi:type="dcterms:W3CDTF">2023-02-06T12:06:54Z</dcterms:created>
  <dcterms:modified xsi:type="dcterms:W3CDTF">2023-02-07T13:40:24Z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344e591c-3773-4bc4-acf0-5e9ec04396ac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1;#Pohjois-Pohjanmaan sairaanhoitopiiri|be8cbbf1-c5fa-44e0-8d6c-f88ba4a3bcc6;#14;#Ulkopuoliset|f18ec0fc-4386-4abd-866c-ed5b80932e98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4" name="Order">
    <vt:r8>263300</vt:r8>
  </property>
  <property fmtid="{D5CDD505-2E9C-101B-9397-08002B2CF9AE}" pid="16" name="SharedWithUsers">
    <vt:lpwstr/>
  </property>
  <property fmtid="{D5CDD505-2E9C-101B-9397-08002B2CF9AE}" pid="17" name="TaxKeywordTaxHTField">
    <vt:lpwstr/>
  </property>
</Properties>
</file>